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359689129767876"/>
          <c:y val="0.11770741527084312"/>
          <c:w val="0.53585482546782548"/>
          <c:h val="0.8344279852843001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Лист1!$C$2:$C$20</c:f>
              <c:strCache>
                <c:ptCount val="19"/>
                <c:pt idx="0">
                  <c:v>РФ по области Жетiсу</c:v>
                </c:pt>
                <c:pt idx="1">
                  <c:v>г.Шымкент</c:v>
                </c:pt>
                <c:pt idx="2">
                  <c:v>РФ по области Абай</c:v>
                </c:pt>
                <c:pt idx="3">
                  <c:v>Туркестанская область</c:v>
                </c:pt>
                <c:pt idx="4">
                  <c:v>Атырауская область</c:v>
                </c:pt>
                <c:pt idx="5">
                  <c:v>Кызылординская область</c:v>
                </c:pt>
                <c:pt idx="6">
                  <c:v>Жамбылская область</c:v>
                </c:pt>
                <c:pt idx="7">
                  <c:v>Мангыстауская область</c:v>
                </c:pt>
                <c:pt idx="8">
                  <c:v>Карагандинская область</c:v>
                </c:pt>
                <c:pt idx="9">
                  <c:v>Акмолинская область</c:v>
                </c:pt>
                <c:pt idx="10">
                  <c:v>ЗКО</c:v>
                </c:pt>
                <c:pt idx="11">
                  <c:v>Алматинская область</c:v>
                </c:pt>
                <c:pt idx="12">
                  <c:v>Павлодарская область</c:v>
                </c:pt>
                <c:pt idx="13">
                  <c:v>Костанайская область</c:v>
                </c:pt>
                <c:pt idx="14">
                  <c:v>СКО</c:v>
                </c:pt>
                <c:pt idx="15">
                  <c:v>Актюбинская область</c:v>
                </c:pt>
                <c:pt idx="16">
                  <c:v>ВКО</c:v>
                </c:pt>
                <c:pt idx="17">
                  <c:v>г. Астана</c:v>
                </c:pt>
                <c:pt idx="18">
                  <c:v>г.Алматы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7</c:v>
                </c:pt>
                <c:pt idx="1">
                  <c:v>24</c:v>
                </c:pt>
                <c:pt idx="2">
                  <c:v>32</c:v>
                </c:pt>
                <c:pt idx="3">
                  <c:v>35</c:v>
                </c:pt>
                <c:pt idx="4">
                  <c:v>41</c:v>
                </c:pt>
                <c:pt idx="5">
                  <c:v>41</c:v>
                </c:pt>
                <c:pt idx="6">
                  <c:v>44</c:v>
                </c:pt>
                <c:pt idx="7">
                  <c:v>45</c:v>
                </c:pt>
                <c:pt idx="8">
                  <c:v>50</c:v>
                </c:pt>
                <c:pt idx="9">
                  <c:v>57</c:v>
                </c:pt>
                <c:pt idx="10">
                  <c:v>57</c:v>
                </c:pt>
                <c:pt idx="11">
                  <c:v>74</c:v>
                </c:pt>
                <c:pt idx="12">
                  <c:v>77</c:v>
                </c:pt>
                <c:pt idx="13">
                  <c:v>81</c:v>
                </c:pt>
                <c:pt idx="14">
                  <c:v>83</c:v>
                </c:pt>
                <c:pt idx="15">
                  <c:v>101</c:v>
                </c:pt>
                <c:pt idx="16">
                  <c:v>131</c:v>
                </c:pt>
                <c:pt idx="17">
                  <c:v>132</c:v>
                </c:pt>
                <c:pt idx="18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6-4570-9233-FC8CF8447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433935"/>
        <c:axId val="1"/>
      </c:barChart>
      <c:catAx>
        <c:axId val="22743393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743393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2020г.'!$B$32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2020г.'!$A$33:$A$45</c:f>
              <c:strCache>
                <c:ptCount val="13"/>
                <c:pt idx="0">
                  <c:v> Костанайская область </c:v>
                </c:pt>
                <c:pt idx="1">
                  <c:v> Мангистауская область </c:v>
                </c:pt>
                <c:pt idx="2">
                  <c:v> Кызылординская область </c:v>
                </c:pt>
                <c:pt idx="3">
                  <c:v> Абайская область </c:v>
                </c:pt>
                <c:pt idx="4">
                  <c:v> г.Алматы </c:v>
                </c:pt>
                <c:pt idx="5">
                  <c:v> ЗКО </c:v>
                </c:pt>
                <c:pt idx="6">
                  <c:v> Жамбылская область </c:v>
                </c:pt>
                <c:pt idx="7">
                  <c:v> ВКО </c:v>
                </c:pt>
                <c:pt idx="8">
                  <c:v> Атырауская область </c:v>
                </c:pt>
                <c:pt idx="9">
                  <c:v> Акмолинская область </c:v>
                </c:pt>
                <c:pt idx="10">
                  <c:v> Жетысуская область </c:v>
                </c:pt>
                <c:pt idx="11">
                  <c:v> Алматинская область </c:v>
                </c:pt>
                <c:pt idx="12">
                  <c:v> Актюбинская область </c:v>
                </c:pt>
              </c:strCache>
            </c:strRef>
          </c:cat>
          <c:val>
            <c:numRef>
              <c:f>'Одобренные РФ 2020г.'!$B$33:$B$45</c:f>
              <c:numCache>
                <c:formatCode>_-* #\ ##0_р_._-;\-* #\ ##0_р_._-;_-* "-"??_р_._-;_-@_-</c:formatCode>
                <c:ptCount val="13"/>
                <c:pt idx="0">
                  <c:v>20</c:v>
                </c:pt>
                <c:pt idx="1">
                  <c:v>28.125</c:v>
                </c:pt>
                <c:pt idx="2">
                  <c:v>30.08917696</c:v>
                </c:pt>
                <c:pt idx="3">
                  <c:v>53.988222999999998</c:v>
                </c:pt>
                <c:pt idx="4">
                  <c:v>67.684826000000001</c:v>
                </c:pt>
                <c:pt idx="5">
                  <c:v>79.5</c:v>
                </c:pt>
                <c:pt idx="6">
                  <c:v>84.5</c:v>
                </c:pt>
                <c:pt idx="7">
                  <c:v>84.560844000000003</c:v>
                </c:pt>
                <c:pt idx="8">
                  <c:v>93</c:v>
                </c:pt>
                <c:pt idx="9">
                  <c:v>105</c:v>
                </c:pt>
                <c:pt idx="10">
                  <c:v>141</c:v>
                </c:pt>
                <c:pt idx="11">
                  <c:v>247.95</c:v>
                </c:pt>
                <c:pt idx="12">
                  <c:v>351.32761099999999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7-494F-AF10-69C49F032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56448287"/>
        <c:axId val="1"/>
      </c:barChart>
      <c:catAx>
        <c:axId val="1856448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85644828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sz="1600"/>
              <a:t>По количеству одобренных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одобр.бву!$C$3:$C$9</c:f>
              <c:strCache>
                <c:ptCount val="7"/>
                <c:pt idx="0">
                  <c:v>АО "Евразийский банк"</c:v>
                </c:pt>
                <c:pt idx="1">
                  <c:v>АО "Народный Банк Казахстана"</c:v>
                </c:pt>
                <c:pt idx="2">
                  <c:v>ТОО МФО "Almaty"</c:v>
                </c:pt>
                <c:pt idx="3">
                  <c:v>АО «Bereke Bank»</c:v>
                </c:pt>
                <c:pt idx="4">
                  <c:v>АО "Нурбанк"</c:v>
                </c:pt>
                <c:pt idx="5">
                  <c:v>АО "ForteBank"</c:v>
                </c:pt>
                <c:pt idx="6">
                  <c:v>АО "Банк ЦентрКредит"</c:v>
                </c:pt>
              </c:strCache>
            </c:strRef>
          </c:cat>
          <c:val>
            <c:numRef>
              <c:f>одобр.бву!$D$3:$D$9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D-4E87-8A09-7539EA619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8692223"/>
        <c:axId val="1"/>
      </c:barChart>
      <c:catAx>
        <c:axId val="258692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869222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sz="1600"/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6608508501808795"/>
          <c:y val="0.12798582104466841"/>
          <c:w val="0.56971128565997786"/>
          <c:h val="0.842221994601527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одобр.бву!$C$29:$C$35</c:f>
              <c:strCache>
                <c:ptCount val="7"/>
                <c:pt idx="0">
                  <c:v>ТОО МФО "Almaty"</c:v>
                </c:pt>
                <c:pt idx="1">
                  <c:v>АО "Народный Банк Казахстана"</c:v>
                </c:pt>
                <c:pt idx="2">
                  <c:v>АО «Bereke Bank»</c:v>
                </c:pt>
                <c:pt idx="3">
                  <c:v>АО "ForteBank"</c:v>
                </c:pt>
                <c:pt idx="4">
                  <c:v>АО "Нурбанк"</c:v>
                </c:pt>
                <c:pt idx="5">
                  <c:v>АО "Евразийский банк"</c:v>
                </c:pt>
                <c:pt idx="6">
                  <c:v>АО "Банк ЦентрКредит"</c:v>
                </c:pt>
              </c:strCache>
            </c:strRef>
          </c:cat>
          <c:val>
            <c:numRef>
              <c:f>одобр.бву!$D$29:$D$35</c:f>
              <c:numCache>
                <c:formatCode>_-* #\ ##0_р_._-;\-* #\ ##0_р_._-;_-* "-"??_р_._-;_-@_-</c:formatCode>
                <c:ptCount val="7"/>
                <c:pt idx="0" formatCode="_-* #\ ##0.00_р_._-;\-* #\ ##0.00_р_._-;_-* &quot;-&quot;??_р_._-;_-@_-">
                  <c:v>17.086825999999999</c:v>
                </c:pt>
                <c:pt idx="1">
                  <c:v>60</c:v>
                </c:pt>
                <c:pt idx="2">
                  <c:v>68</c:v>
                </c:pt>
                <c:pt idx="3">
                  <c:v>74.994866000000002</c:v>
                </c:pt>
                <c:pt idx="4">
                  <c:v>103.80884399999999</c:v>
                </c:pt>
                <c:pt idx="5">
                  <c:v>125</c:v>
                </c:pt>
                <c:pt idx="6">
                  <c:v>937.83514496000009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3-4018-AE27-911B0AC73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8681183"/>
        <c:axId val="1"/>
      </c:barChart>
      <c:catAx>
        <c:axId val="258681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0_р_._-;\-* #\ ##0.00_р_._-;_-* &quot;-&quot;??_р_._-;_-@_-" sourceLinked="1"/>
        <c:majorTickMark val="out"/>
        <c:minorTickMark val="none"/>
        <c:tickLblPos val="nextTo"/>
        <c:crossAx val="25868118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05499831283492"/>
          <c:y val="0.13633744675091941"/>
          <c:w val="0.55920487487191894"/>
          <c:h val="0.8436873756215929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9F5-4549-A2B6-ADED5DD9C6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9F5-4549-A2B6-ADED5DD9C6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9F5-4549-A2B6-ADED5DD9C6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9F5-4549-A2B6-ADED5DD9C6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9F5-4549-A2B6-ADED5DD9C6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9F5-4549-A2B6-ADED5DD9C60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9F5-4549-A2B6-ADED5DD9C60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9F5-4549-A2B6-ADED5DD9C60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9F5-4549-A2B6-ADED5DD9C60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9F5-4549-A2B6-ADED5DD9C60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F9F5-4549-A2B6-ADED5DD9C60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F9F5-4549-A2B6-ADED5DD9C602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F9F5-4549-A2B6-ADED5DD9C60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F9F5-4549-A2B6-ADED5DD9C60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F9F5-4549-A2B6-ADED5DD9C602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F9F5-4549-A2B6-ADED5DD9C602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F9F5-4549-A2B6-ADED5DD9C602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F9F5-4549-A2B6-ADED5DD9C6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Отрасли!$D$4:$D$21</c:f>
              <c:strCache>
                <c:ptCount val="18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D-Электроснабжение, подача газа, пара и воздушное кондиционирование</c:v>
                </c:pt>
                <c:pt idx="4">
                  <c:v>E-Водоснабжение; канализационная система, контроль над сбором и распределением отходов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I-Услуги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социальное обслуживание населения</c:v>
                </c:pt>
                <c:pt idx="15">
                  <c:v>Q-Здравоохранение и социальные услуги</c:v>
                </c:pt>
                <c:pt idx="16">
                  <c:v>R-Искусство, развлечения и отдых</c:v>
                </c:pt>
                <c:pt idx="17">
                  <c:v>S-Предоставление прочих видов услуг</c:v>
                </c:pt>
              </c:strCache>
            </c:strRef>
          </c:cat>
          <c:val>
            <c:numRef>
              <c:f>Отрасли!$E$4:$E$21</c:f>
              <c:numCache>
                <c:formatCode>0%</c:formatCode>
                <c:ptCount val="18"/>
                <c:pt idx="0">
                  <c:v>3.3682037866155104E-2</c:v>
                </c:pt>
                <c:pt idx="1">
                  <c:v>3.2482856153292555E-3</c:v>
                </c:pt>
                <c:pt idx="2">
                  <c:v>0.11720672365801099</c:v>
                </c:pt>
                <c:pt idx="3">
                  <c:v>3.7850785771845136E-3</c:v>
                </c:pt>
                <c:pt idx="4">
                  <c:v>1.8089726187063651E-3</c:v>
                </c:pt>
                <c:pt idx="5">
                  <c:v>0.10619993624435765</c:v>
                </c:pt>
                <c:pt idx="6">
                  <c:v>0.47340657404167086</c:v>
                </c:pt>
                <c:pt idx="7">
                  <c:v>3.9116839304089067E-2</c:v>
                </c:pt>
                <c:pt idx="8">
                  <c:v>7.2855385327881148E-2</c:v>
                </c:pt>
                <c:pt idx="9">
                  <c:v>3.5533858878978382E-3</c:v>
                </c:pt>
                <c:pt idx="10">
                  <c:v>5.4747245689345581E-2</c:v>
                </c:pt>
                <c:pt idx="11">
                  <c:v>1.5851153621348073E-2</c:v>
                </c:pt>
                <c:pt idx="12">
                  <c:v>6.9801947436598059E-3</c:v>
                </c:pt>
                <c:pt idx="13">
                  <c:v>2.5973979204514892E-2</c:v>
                </c:pt>
                <c:pt idx="14">
                  <c:v>2.9494118783255952E-4</c:v>
                </c:pt>
                <c:pt idx="15">
                  <c:v>8.547304742372858E-3</c:v>
                </c:pt>
                <c:pt idx="16">
                  <c:v>1.538176251758454E-2</c:v>
                </c:pt>
                <c:pt idx="17">
                  <c:v>1.7360199152058824E-2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F9F5-4549-A2B6-ADED5DD9C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400"/>
              <a:t>По сумме подписанных ДГ,  млрд.тенге</a:t>
            </a:r>
          </a:p>
        </c:rich>
      </c:tx>
      <c:layout>
        <c:manualLayout>
          <c:xMode val="edge"/>
          <c:yMode val="edge"/>
          <c:x val="0.21880964049618276"/>
          <c:y val="4.46236034654960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955097428527286"/>
          <c:y val="0.12242007610963997"/>
          <c:w val="0.50160422575952379"/>
          <c:h val="0.840970377656037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Лист2!$K$2:$K$20</c:f>
              <c:strCache>
                <c:ptCount val="19"/>
                <c:pt idx="0">
                  <c:v>РФ по области Жетiсу</c:v>
                </c:pt>
                <c:pt idx="1">
                  <c:v>Кызылординская область</c:v>
                </c:pt>
                <c:pt idx="2">
                  <c:v>Атырауская область</c:v>
                </c:pt>
                <c:pt idx="3">
                  <c:v>РФ по области Абай</c:v>
                </c:pt>
                <c:pt idx="4">
                  <c:v>г.Шымкент</c:v>
                </c:pt>
                <c:pt idx="5">
                  <c:v>Жамбылская область</c:v>
                </c:pt>
                <c:pt idx="6">
                  <c:v>Карагандинская область</c:v>
                </c:pt>
                <c:pt idx="7">
                  <c:v>Мангыстауская область</c:v>
                </c:pt>
                <c:pt idx="8">
                  <c:v>Туркестанская область</c:v>
                </c:pt>
                <c:pt idx="9">
                  <c:v>Костанайская область</c:v>
                </c:pt>
                <c:pt idx="10">
                  <c:v>ЗКО</c:v>
                </c:pt>
                <c:pt idx="11">
                  <c:v>СКО</c:v>
                </c:pt>
                <c:pt idx="12">
                  <c:v>Акмолинская область</c:v>
                </c:pt>
                <c:pt idx="13">
                  <c:v>Павлодарская область</c:v>
                </c:pt>
                <c:pt idx="14">
                  <c:v>Алматинская область</c:v>
                </c:pt>
                <c:pt idx="15">
                  <c:v>Актюбинская область</c:v>
                </c:pt>
                <c:pt idx="16">
                  <c:v>ВКО</c:v>
                </c:pt>
                <c:pt idx="17">
                  <c:v>г. Астана</c:v>
                </c:pt>
                <c:pt idx="18">
                  <c:v>г.Алматы</c:v>
                </c:pt>
              </c:strCache>
            </c:strRef>
          </c:cat>
          <c:val>
            <c:numRef>
              <c:f>Лист2!$L$2:$L$20</c:f>
              <c:numCache>
                <c:formatCode>_-* #\ ##0.0_р_._-;\-* #\ ##0.0_р_._-;_-* "-"??_р_._-;_-@_-</c:formatCode>
                <c:ptCount val="19"/>
                <c:pt idx="0">
                  <c:v>0.26723926999999997</c:v>
                </c:pt>
                <c:pt idx="1">
                  <c:v>0.76662837329</c:v>
                </c:pt>
                <c:pt idx="2">
                  <c:v>0.89320501196000002</c:v>
                </c:pt>
                <c:pt idx="3">
                  <c:v>1.0520088400000001</c:v>
                </c:pt>
                <c:pt idx="4">
                  <c:v>1.072542066</c:v>
                </c:pt>
                <c:pt idx="5">
                  <c:v>1.3835442840000001</c:v>
                </c:pt>
                <c:pt idx="6">
                  <c:v>1.3915509934900001</c:v>
                </c:pt>
                <c:pt idx="7">
                  <c:v>1.4944903624200001</c:v>
                </c:pt>
                <c:pt idx="8">
                  <c:v>1.51080633145</c:v>
                </c:pt>
                <c:pt idx="9">
                  <c:v>1.7354715599999999</c:v>
                </c:pt>
                <c:pt idx="10">
                  <c:v>2.2266026349999999</c:v>
                </c:pt>
                <c:pt idx="11">
                  <c:v>2.2788114730000002</c:v>
                </c:pt>
                <c:pt idx="12">
                  <c:v>2.3748012479999998</c:v>
                </c:pt>
                <c:pt idx="13">
                  <c:v>2.3933839906800003</c:v>
                </c:pt>
                <c:pt idx="14">
                  <c:v>2.7276259603299997</c:v>
                </c:pt>
                <c:pt idx="15">
                  <c:v>2.9109640059999999</c:v>
                </c:pt>
                <c:pt idx="16">
                  <c:v>4.0721133050000002</c:v>
                </c:pt>
                <c:pt idx="17">
                  <c:v>4.8293788415100005</c:v>
                </c:pt>
                <c:pt idx="18">
                  <c:v>9.4593251940900007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0-4B4A-A3FF-23BF1C56E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438735"/>
        <c:axId val="1"/>
      </c:barChart>
      <c:catAx>
        <c:axId val="22743873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22743873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4395302198224262"/>
          <c:y val="0.10105568700198844"/>
          <c:w val="0.50222686266839833"/>
          <c:h val="0.8410672341070389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МФО "РИЦ "Кызылорда"</c:v>
                </c:pt>
                <c:pt idx="4">
                  <c:v>АО «Шинхан Банк Казахстан»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"Народный Банк Казахастана"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ДБ "Альфа Банк"</c:v>
                </c:pt>
                <c:pt idx="15">
                  <c:v>АО "ForteBank"</c:v>
                </c:pt>
                <c:pt idx="16">
                  <c:v>АО "Нурбанк"</c:v>
                </c:pt>
                <c:pt idx="17">
                  <c:v>First Heartland Jysan Bank</c:v>
                </c:pt>
                <c:pt idx="18">
                  <c:v>АО "АТФБанк"</c:v>
                </c:pt>
                <c:pt idx="19">
                  <c:v>АО «Bereke Bank»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20</c:v>
                </c:pt>
                <c:pt idx="11">
                  <c:v>32</c:v>
                </c:pt>
                <c:pt idx="12">
                  <c:v>49</c:v>
                </c:pt>
                <c:pt idx="13">
                  <c:v>63</c:v>
                </c:pt>
                <c:pt idx="14">
                  <c:v>83</c:v>
                </c:pt>
                <c:pt idx="15">
                  <c:v>97</c:v>
                </c:pt>
                <c:pt idx="16">
                  <c:v>113</c:v>
                </c:pt>
                <c:pt idx="17">
                  <c:v>119</c:v>
                </c:pt>
                <c:pt idx="18">
                  <c:v>137</c:v>
                </c:pt>
                <c:pt idx="19">
                  <c:v>186</c:v>
                </c:pt>
                <c:pt idx="20">
                  <c:v>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C-4C55-9133-894535D70ADB}"/>
            </c:ext>
          </c:extLst>
        </c:ser>
        <c:ser>
          <c:idx val="0"/>
          <c:order val="1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МФО "РИЦ "Кызылорда"</c:v>
                </c:pt>
                <c:pt idx="4">
                  <c:v>АО «Шинхан Банк Казахстан»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"Народный Банк Казахастана"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ДБ "Альфа Банк"</c:v>
                </c:pt>
                <c:pt idx="15">
                  <c:v>АО "ForteBank"</c:v>
                </c:pt>
                <c:pt idx="16">
                  <c:v>АО "Нурбанк"</c:v>
                </c:pt>
                <c:pt idx="17">
                  <c:v>First Heartland Jysan Bank</c:v>
                </c:pt>
                <c:pt idx="18">
                  <c:v>АО "АТФБанк"</c:v>
                </c:pt>
                <c:pt idx="19">
                  <c:v>АО «Bereke Bank»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20</c:v>
                </c:pt>
                <c:pt idx="11">
                  <c:v>32</c:v>
                </c:pt>
                <c:pt idx="12">
                  <c:v>49</c:v>
                </c:pt>
                <c:pt idx="13">
                  <c:v>63</c:v>
                </c:pt>
                <c:pt idx="14">
                  <c:v>83</c:v>
                </c:pt>
                <c:pt idx="15">
                  <c:v>97</c:v>
                </c:pt>
                <c:pt idx="16">
                  <c:v>113</c:v>
                </c:pt>
                <c:pt idx="17">
                  <c:v>119</c:v>
                </c:pt>
                <c:pt idx="18">
                  <c:v>137</c:v>
                </c:pt>
                <c:pt idx="19">
                  <c:v>186</c:v>
                </c:pt>
                <c:pt idx="20">
                  <c:v>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CC-4C55-9133-894535D70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75247"/>
        <c:axId val="1"/>
      </c:barChart>
      <c:catAx>
        <c:axId val="7047524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47524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сумме подписанных ДГ, млрд.тенге</a:t>
            </a:r>
          </a:p>
        </c:rich>
      </c:tx>
      <c:layout>
        <c:manualLayout>
          <c:xMode val="edge"/>
          <c:yMode val="edge"/>
          <c:x val="0.20838612368024131"/>
          <c:y val="8.791269512363584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667459010443274"/>
          <c:y val="0.10465389765551952"/>
          <c:w val="0.3731213268104937"/>
          <c:h val="0.859157537699076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7E-43D0-9046-00A79E4C9C1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Лист3!$A$27:$A$47</c:f>
              <c:strCache>
                <c:ptCount val="21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ТОО МФО "Almaty"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«Шинхан Банк Казахстан»</c:v>
                </c:pt>
                <c:pt idx="8">
                  <c:v>АО "Казкоммерцбанк"</c:v>
                </c:pt>
                <c:pt idx="9">
                  <c:v>АО "Банк Kassa Nova"</c:v>
                </c:pt>
                <c:pt idx="10">
                  <c:v>ДБ АО "Банк ВТБ Казахстан"</c:v>
                </c:pt>
                <c:pt idx="11">
                  <c:v>АО "Народный Банк Казахастана"</c:v>
                </c:pt>
                <c:pt idx="12">
                  <c:v>АО "Bank RBK"</c:v>
                </c:pt>
                <c:pt idx="13">
                  <c:v>АО "Евразийский банк"</c:v>
                </c:pt>
                <c:pt idx="14">
                  <c:v>АО "ForteBank"</c:v>
                </c:pt>
                <c:pt idx="15">
                  <c:v>АО ДБ "Альфа Банк"</c:v>
                </c:pt>
                <c:pt idx="16">
                  <c:v>АО "АТФБанк"</c:v>
                </c:pt>
                <c:pt idx="17">
                  <c:v>АО "Нурбанк"</c:v>
                </c:pt>
                <c:pt idx="18">
                  <c:v>First Heartland Jysan Bank</c:v>
                </c:pt>
                <c:pt idx="19">
                  <c:v>АО «Bereke Bank»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Лист3!$B$27:$B$47</c:f>
              <c:numCache>
                <c:formatCode>#\ ##0.0</c:formatCode>
                <c:ptCount val="21"/>
                <c:pt idx="0" formatCode="#,##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>
                  <c:v>5.1584844999999997E-2</c:v>
                </c:pt>
                <c:pt idx="5">
                  <c:v>5.5978899999999998E-2</c:v>
                </c:pt>
                <c:pt idx="6">
                  <c:v>6.9699999999999998E-2</c:v>
                </c:pt>
                <c:pt idx="7">
                  <c:v>0.125223</c:v>
                </c:pt>
                <c:pt idx="8">
                  <c:v>0.17400499999999999</c:v>
                </c:pt>
                <c:pt idx="9">
                  <c:v>0.23840620000000001</c:v>
                </c:pt>
                <c:pt idx="10">
                  <c:v>0.52218980233000001</c:v>
                </c:pt>
                <c:pt idx="11">
                  <c:v>1.4349067550000001</c:v>
                </c:pt>
                <c:pt idx="12">
                  <c:v>2.4746397604099997</c:v>
                </c:pt>
                <c:pt idx="13">
                  <c:v>2.6453306883300001</c:v>
                </c:pt>
                <c:pt idx="14">
                  <c:v>2.6765214990000001</c:v>
                </c:pt>
                <c:pt idx="15">
                  <c:v>3.0781859090000001</c:v>
                </c:pt>
                <c:pt idx="16">
                  <c:v>3.7214865008599993</c:v>
                </c:pt>
                <c:pt idx="17">
                  <c:v>4.2367611685500002</c:v>
                </c:pt>
                <c:pt idx="18">
                  <c:v>5.0096584350000004</c:v>
                </c:pt>
                <c:pt idx="19">
                  <c:v>5.6716823549999997</c:v>
                </c:pt>
                <c:pt idx="20">
                  <c:v>12.592156148739999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7E-43D0-9046-00A79E4C9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72847"/>
        <c:axId val="1"/>
      </c:barChart>
      <c:catAx>
        <c:axId val="7047284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7047284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23597030947019"/>
          <c:y val="0.13420033232028436"/>
          <c:w val="0.52694474686211212"/>
          <c:h val="0.828762798227290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Лист4!$A$3:$A$19</c:f>
              <c:strCache>
                <c:ptCount val="17"/>
                <c:pt idx="0">
                  <c:v>Жамбылская область</c:v>
                </c:pt>
                <c:pt idx="1">
                  <c:v>Мангыстауская область</c:v>
                </c:pt>
                <c:pt idx="2">
                  <c:v>Атырауская область</c:v>
                </c:pt>
                <c:pt idx="3">
                  <c:v>Кызылординская область</c:v>
                </c:pt>
                <c:pt idx="4">
                  <c:v>Костанайская область</c:v>
                </c:pt>
                <c:pt idx="5">
                  <c:v>Акмолинская область</c:v>
                </c:pt>
                <c:pt idx="6">
                  <c:v>РФ по области Жетiсу</c:v>
                </c:pt>
                <c:pt idx="7">
                  <c:v>СКО</c:v>
                </c:pt>
                <c:pt idx="8">
                  <c:v>Алматинская область</c:v>
                </c:pt>
                <c:pt idx="9">
                  <c:v>ВКО</c:v>
                </c:pt>
                <c:pt idx="10">
                  <c:v>г.Шымкент</c:v>
                </c:pt>
                <c:pt idx="11">
                  <c:v>Павлодарская область</c:v>
                </c:pt>
                <c:pt idx="12">
                  <c:v>РФ по области Абай</c:v>
                </c:pt>
                <c:pt idx="13">
                  <c:v>г. Астана</c:v>
                </c:pt>
                <c:pt idx="14">
                  <c:v>ЗКО</c:v>
                </c:pt>
                <c:pt idx="15">
                  <c:v>г.Алматы</c:v>
                </c:pt>
                <c:pt idx="16">
                  <c:v>Актюбинская область</c:v>
                </c:pt>
              </c:strCache>
            </c:strRef>
          </c:cat>
          <c:val>
            <c:numRef>
              <c:f>Лист4!$B$3:$B$19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8</c:v>
                </c:pt>
                <c:pt idx="12">
                  <c:v>11</c:v>
                </c:pt>
                <c:pt idx="13">
                  <c:v>12</c:v>
                </c:pt>
                <c:pt idx="14">
                  <c:v>12</c:v>
                </c:pt>
                <c:pt idx="15">
                  <c:v>14</c:v>
                </c:pt>
                <c:pt idx="1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6-4A3B-A5AC-BBF379BAF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96847"/>
        <c:axId val="1"/>
      </c:barChart>
      <c:catAx>
        <c:axId val="7049684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49684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400"/>
              <a:t>По сумме подписанных ДГ, млн.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076097258676"/>
          <c:y val="0.11526932788073437"/>
          <c:w val="0.46946467629046368"/>
          <c:h val="0.850624067501894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A78-4D3D-A7B0-5A6CA2D2A9C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Лист4!$A$25:$A$41</c:f>
              <c:strCache>
                <c:ptCount val="17"/>
                <c:pt idx="0">
                  <c:v>Жамбылская область</c:v>
                </c:pt>
                <c:pt idx="1">
                  <c:v>Атырауская область</c:v>
                </c:pt>
                <c:pt idx="2">
                  <c:v>Кызылординская область</c:v>
                </c:pt>
                <c:pt idx="3">
                  <c:v>СКО</c:v>
                </c:pt>
                <c:pt idx="4">
                  <c:v>ВКО</c:v>
                </c:pt>
                <c:pt idx="5">
                  <c:v>Мангыстауская область</c:v>
                </c:pt>
                <c:pt idx="6">
                  <c:v>Костанайская область</c:v>
                </c:pt>
                <c:pt idx="7">
                  <c:v>РФ по области Жетiсу</c:v>
                </c:pt>
                <c:pt idx="8">
                  <c:v>г.Шымкент</c:v>
                </c:pt>
                <c:pt idx="9">
                  <c:v>РФ по области Абай</c:v>
                </c:pt>
                <c:pt idx="10">
                  <c:v>Акмолинская область</c:v>
                </c:pt>
                <c:pt idx="11">
                  <c:v>Актюбинская область</c:v>
                </c:pt>
                <c:pt idx="12">
                  <c:v>г. Астана</c:v>
                </c:pt>
                <c:pt idx="13">
                  <c:v>Павлодарская область</c:v>
                </c:pt>
                <c:pt idx="14">
                  <c:v>ЗКО</c:v>
                </c:pt>
                <c:pt idx="15">
                  <c:v>Алматинская область</c:v>
                </c:pt>
                <c:pt idx="16">
                  <c:v>г.Алматы</c:v>
                </c:pt>
              </c:strCache>
            </c:strRef>
          </c:cat>
          <c:val>
            <c:numRef>
              <c:f>Лист4!$B$25:$B$41</c:f>
              <c:numCache>
                <c:formatCode>_-* #\ ##0_р_._-;\-* #\ ##0_р_._-;_-* "-"??_р_._-;_-@_-</c:formatCode>
                <c:ptCount val="17"/>
                <c:pt idx="0">
                  <c:v>48.520099999999999</c:v>
                </c:pt>
                <c:pt idx="1">
                  <c:v>66</c:v>
                </c:pt>
                <c:pt idx="2">
                  <c:v>81.934799999999996</c:v>
                </c:pt>
                <c:pt idx="3">
                  <c:v>90.82</c:v>
                </c:pt>
                <c:pt idx="4">
                  <c:v>100.15834700000001</c:v>
                </c:pt>
                <c:pt idx="5">
                  <c:v>107.5</c:v>
                </c:pt>
                <c:pt idx="6">
                  <c:v>110.376</c:v>
                </c:pt>
                <c:pt idx="7">
                  <c:v>180.99867</c:v>
                </c:pt>
                <c:pt idx="8">
                  <c:v>187.15</c:v>
                </c:pt>
                <c:pt idx="9">
                  <c:v>234.27090000000001</c:v>
                </c:pt>
                <c:pt idx="10" formatCode="#,##0">
                  <c:v>347.4</c:v>
                </c:pt>
                <c:pt idx="11">
                  <c:v>379.21495099999999</c:v>
                </c:pt>
                <c:pt idx="12">
                  <c:v>413.338255</c:v>
                </c:pt>
                <c:pt idx="13">
                  <c:v>520.43696</c:v>
                </c:pt>
                <c:pt idx="14">
                  <c:v>534.78157699999997</c:v>
                </c:pt>
                <c:pt idx="15">
                  <c:v>609.25</c:v>
                </c:pt>
                <c:pt idx="16">
                  <c:v>703.63131168000007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78-4D3D-A7B0-5A6CA2D2A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99727"/>
        <c:axId val="1"/>
      </c:barChart>
      <c:catAx>
        <c:axId val="7049972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7049972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подписанных ДГ,кол-во</a:t>
            </a:r>
          </a:p>
        </c:rich>
      </c:tx>
      <c:layout>
        <c:manualLayout>
          <c:xMode val="edge"/>
          <c:yMode val="edge"/>
          <c:x val="9.5673258234025088E-2"/>
          <c:y val="2.1220111247561943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Лист5.!$B$3:$B$10</c:f>
              <c:strCache>
                <c:ptCount val="8"/>
                <c:pt idx="0">
                  <c:v>АО "Bank RBK"</c:v>
                </c:pt>
                <c:pt idx="1">
                  <c:v>АО "Евразийский банк"</c:v>
                </c:pt>
                <c:pt idx="2">
                  <c:v>АО "Нурбанк"</c:v>
                </c:pt>
                <c:pt idx="3">
                  <c:v>АО "Народный Банк Казахастана"</c:v>
                </c:pt>
                <c:pt idx="4">
                  <c:v>АО "First Heartland Jusan Bank"</c:v>
                </c:pt>
                <c:pt idx="5">
                  <c:v>АО «Bereke Bank» </c:v>
                </c:pt>
                <c:pt idx="6">
                  <c:v>АО "ForteBank"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Лист5.!$C$3:$C$10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9</c:v>
                </c:pt>
                <c:pt idx="5">
                  <c:v>9</c:v>
                </c:pt>
                <c:pt idx="6">
                  <c:v>18</c:v>
                </c:pt>
                <c:pt idx="7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9C-4EC4-8C50-FB1085FE3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8673023"/>
        <c:axId val="1"/>
      </c:barChart>
      <c:catAx>
        <c:axId val="258673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867302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подписанных, ДГ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5427887035386927"/>
          <c:y val="0.13802419027518467"/>
          <c:w val="0.51597710124175467"/>
          <c:h val="0.82417512243959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Лист5.!$J$2</c:f>
              <c:strCache>
                <c:ptCount val="1"/>
                <c:pt idx="0">
                  <c:v>Общая сумма гарантий,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Лист5.!$I$3:$I$10</c:f>
              <c:strCache>
                <c:ptCount val="8"/>
                <c:pt idx="0">
                  <c:v>АО "Bank RBK"</c:v>
                </c:pt>
                <c:pt idx="1">
                  <c:v>АО "Нурбанк"</c:v>
                </c:pt>
                <c:pt idx="2">
                  <c:v>АО "Евразийский банк"</c:v>
                </c:pt>
                <c:pt idx="3">
                  <c:v>АО «Bereke Bank» </c:v>
                </c:pt>
                <c:pt idx="4">
                  <c:v>АО "Народный Банк Казахастана"</c:v>
                </c:pt>
                <c:pt idx="5">
                  <c:v>АО "First Heartland Jusan Bank"</c:v>
                </c:pt>
                <c:pt idx="6">
                  <c:v>АО "ForteBank"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Лист5.!$J$3:$J$10</c:f>
              <c:numCache>
                <c:formatCode>_-* #\ ##0_р_._-;\-* #\ ##0_р_._-;_-* "-"??_р_._-;_-@_-</c:formatCode>
                <c:ptCount val="8"/>
                <c:pt idx="0">
                  <c:v>38.969842</c:v>
                </c:pt>
                <c:pt idx="1">
                  <c:v>107.672</c:v>
                </c:pt>
                <c:pt idx="2">
                  <c:v>165.89324999999999</c:v>
                </c:pt>
                <c:pt idx="3">
                  <c:v>204.96199100000001</c:v>
                </c:pt>
                <c:pt idx="4">
                  <c:v>363.80736000000002</c:v>
                </c:pt>
                <c:pt idx="5">
                  <c:v>495.81849999999997</c:v>
                </c:pt>
                <c:pt idx="6">
                  <c:v>716.886212</c:v>
                </c:pt>
                <c:pt idx="7">
                  <c:v>2621.77271668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C-4423-8ED4-046AE8941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8670623"/>
        <c:axId val="1"/>
      </c:barChart>
      <c:catAx>
        <c:axId val="258670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25867062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одобренных 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9588652595268731"/>
          <c:y val="0.13633645351853144"/>
          <c:w val="0.55903574145698309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2020г.'!$A$3:$A$15</c:f>
              <c:strCache>
                <c:ptCount val="13"/>
                <c:pt idx="0">
                  <c:v>Атырауская область</c:v>
                </c:pt>
                <c:pt idx="1">
                  <c:v>Жамбылская область</c:v>
                </c:pt>
                <c:pt idx="2">
                  <c:v>Костанайская область</c:v>
                </c:pt>
                <c:pt idx="3">
                  <c:v>Кызылординская область</c:v>
                </c:pt>
                <c:pt idx="4">
                  <c:v>Мангистауская область</c:v>
                </c:pt>
                <c:pt idx="5">
                  <c:v>Жетысуская область</c:v>
                </c:pt>
                <c:pt idx="6">
                  <c:v>Акмолинская область</c:v>
                </c:pt>
                <c:pt idx="7">
                  <c:v>ЗКО</c:v>
                </c:pt>
                <c:pt idx="8">
                  <c:v>Алматинская область</c:v>
                </c:pt>
                <c:pt idx="9">
                  <c:v>ВКО</c:v>
                </c:pt>
                <c:pt idx="10">
                  <c:v>г.Алматы</c:v>
                </c:pt>
                <c:pt idx="11">
                  <c:v>Абайская область</c:v>
                </c:pt>
                <c:pt idx="12">
                  <c:v>Актюбинская область</c:v>
                </c:pt>
              </c:strCache>
            </c:strRef>
          </c:cat>
          <c:val>
            <c:numRef>
              <c:f>'Одобренные РФ 2020г.'!$B$3:$B$15</c:f>
              <c:numCache>
                <c:formatCode>#,##0</c:formatCode>
                <c:ptCount val="13"/>
                <c:pt idx="0" formatCode="General">
                  <c:v>1</c:v>
                </c:pt>
                <c:pt idx="1">
                  <c:v>1</c:v>
                </c:pt>
                <c:pt idx="2" formatCode="General">
                  <c:v>1</c:v>
                </c:pt>
                <c:pt idx="3" formatCode="General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 formatCode="General">
                  <c:v>3</c:v>
                </c:pt>
                <c:pt idx="9">
                  <c:v>3</c:v>
                </c:pt>
                <c:pt idx="10" formatCode="General">
                  <c:v>3</c:v>
                </c:pt>
                <c:pt idx="11">
                  <c:v>4</c:v>
                </c:pt>
                <c:pt idx="1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9-45B1-88CA-062127C0C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6452127"/>
        <c:axId val="1"/>
      </c:barChart>
      <c:catAx>
        <c:axId val="185645212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645212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92906" y="2909613"/>
            <a:ext cx="529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Программа гарантирования </a:t>
            </a:r>
            <a:b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</a:t>
            </a:r>
            <a:b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prstClr val="black"/>
                </a:solidFill>
                <a:latin typeface="Century Gothic"/>
                <a:ea typeface="+mj-ea"/>
                <a:cs typeface="Arial" panose="020B0604020202020204" pitchFamily="34" charset="0"/>
              </a:rPr>
              <a:t>Гарантирование проектов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0639" y="1179857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01.08.2024г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5343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итого по инструменту гарантирование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832272"/>
              </p:ext>
            </p:extLst>
          </p:nvPr>
        </p:nvGraphicFramePr>
        <p:xfrm>
          <a:off x="468923" y="1904340"/>
          <a:ext cx="9262306" cy="121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1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заключенных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заключенных гарантий,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1 3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78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340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101,7</a:t>
                      </a:r>
                      <a:endParaRPr lang="ru-RU" sz="12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44,8</a:t>
                      </a:r>
                      <a:endParaRPr lang="ru-RU" sz="12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40380" y="3470481"/>
            <a:ext cx="3103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по состоянию с 01.01.2023г. по 01.08.2024г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итого по инструменту гарантирование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52652"/>
              </p:ext>
            </p:extLst>
          </p:nvPr>
        </p:nvGraphicFramePr>
        <p:xfrm>
          <a:off x="468923" y="4647540"/>
          <a:ext cx="9262306" cy="124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35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гарантий, млрд.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165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127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11,2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4,7</a:t>
                      </a:r>
                      <a:endParaRPr lang="ru-RU" sz="12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8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70262" y="5699649"/>
            <a:ext cx="11323947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1 </a:t>
            </a:r>
            <a:r>
              <a:rPr lang="en-US" sz="1100" b="1" dirty="0">
                <a:latin typeface="Century Gothic" panose="020B0502020202020204" pitchFamily="34" charset="0"/>
                <a:cs typeface="Times New Roman" pitchFamily="18" charset="0"/>
              </a:rPr>
              <a:t>340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проектов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en-US" sz="1100" b="1" dirty="0">
                <a:latin typeface="Century Gothic" panose="020B0502020202020204" pitchFamily="34" charset="0"/>
                <a:cs typeface="Times New Roman" pitchFamily="18" charset="0"/>
              </a:rPr>
              <a:t>101,7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 млрд. тенге 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1100" b="1" dirty="0">
                <a:latin typeface="Century Gothic" panose="020B0502020202020204" pitchFamily="34" charset="0"/>
                <a:cs typeface="Times New Roman" pitchFamily="18" charset="0"/>
              </a:rPr>
              <a:t>44,8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 млрд. тенге.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78FE41C-C10B-227F-D282-7377FE4DF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541960"/>
              </p:ext>
            </p:extLst>
          </p:nvPr>
        </p:nvGraphicFramePr>
        <p:xfrm>
          <a:off x="683812" y="1640888"/>
          <a:ext cx="5200153" cy="406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6107388-5241-94E3-E4F3-058D37F0E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652870"/>
              </p:ext>
            </p:extLst>
          </p:nvPr>
        </p:nvGraphicFramePr>
        <p:xfrm>
          <a:off x="6178163" y="1640888"/>
          <a:ext cx="5200153" cy="392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 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42136" y="1144563"/>
            <a:ext cx="30851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8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428" y="5670026"/>
            <a:ext cx="1124503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АО «Банк ЦентрКредит, 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dirty="0">
                <a:latin typeface="Century Gothic" panose="020B0502020202020204" pitchFamily="34" charset="0"/>
              </a:rPr>
              <a:t>АО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ЦентрКредит»,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</a:rPr>
              <a:t>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6172DDB-DB94-7B22-EF41-6BD3EDED91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805342"/>
              </p:ext>
            </p:extLst>
          </p:nvPr>
        </p:nvGraphicFramePr>
        <p:xfrm>
          <a:off x="628153" y="1534602"/>
          <a:ext cx="5231958" cy="403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8F44F99-A1B6-D8BE-5EE6-476DBA621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003600"/>
              </p:ext>
            </p:extLst>
          </p:nvPr>
        </p:nvGraphicFramePr>
        <p:xfrm>
          <a:off x="6202017" y="1677725"/>
          <a:ext cx="5139770" cy="375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6547" y="1208376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01.01. по 01.0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8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2023" y="5670499"/>
            <a:ext cx="11327956" cy="64283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200" dirty="0">
                <a:latin typeface="Century Gothic" panose="020B0502020202020204" pitchFamily="34" charset="0"/>
                <a:cs typeface="Times New Roman" pitchFamily="18" charset="0"/>
              </a:rPr>
              <a:t>Актюбинская область,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г. Алматы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г. Алматы, Алматинская  область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C4EB141-CCE1-73EF-EABC-16E568035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039925"/>
              </p:ext>
            </p:extLst>
          </p:nvPr>
        </p:nvGraphicFramePr>
        <p:xfrm>
          <a:off x="712967" y="1462291"/>
          <a:ext cx="5244770" cy="407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DA66853-CAF2-51D2-25D4-5E90B25A46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396701"/>
              </p:ext>
            </p:extLst>
          </p:nvPr>
        </p:nvGraphicFramePr>
        <p:xfrm>
          <a:off x="6096000" y="1462291"/>
          <a:ext cx="5486400" cy="418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047" y="1102169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01.08.2024г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34692" y="5392023"/>
            <a:ext cx="11056417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–АО «Банк Центр Кредит», </a:t>
            </a:r>
            <a:r>
              <a:rPr lang="ru-RU" sz="1200" dirty="0">
                <a:latin typeface="Century Gothic" panose="020B0502020202020204" pitchFamily="34" charset="0"/>
              </a:rPr>
              <a:t>АО «</a:t>
            </a:r>
            <a:r>
              <a:rPr lang="en-US" sz="1200" dirty="0">
                <a:latin typeface="Century Gothic" panose="020B0502020202020204" pitchFamily="34" charset="0"/>
              </a:rPr>
              <a:t>Fortebank»</a:t>
            </a:r>
            <a:r>
              <a:rPr lang="ru-RU" sz="1200" dirty="0">
                <a:latin typeface="Century Gothic" panose="020B0502020202020204" pitchFamily="34" charset="0"/>
              </a:rPr>
              <a:t>.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 Кредит» , </a:t>
            </a:r>
            <a:r>
              <a:rPr lang="ru-RU" sz="1200" dirty="0">
                <a:latin typeface="Century Gothic" panose="020B0502020202020204" pitchFamily="34" charset="0"/>
              </a:rPr>
              <a:t>АО «</a:t>
            </a:r>
            <a:r>
              <a:rPr lang="en-US" sz="1200" dirty="0" err="1">
                <a:latin typeface="Century Gothic" panose="020B0502020202020204" pitchFamily="34" charset="0"/>
              </a:rPr>
              <a:t>ForteBank</a:t>
            </a:r>
            <a:r>
              <a:rPr lang="ru-RU" sz="1200" dirty="0">
                <a:latin typeface="Century Gothic" panose="020B0502020202020204" pitchFamily="34" charset="0"/>
              </a:rPr>
              <a:t>».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35BB2D6-B443-D89A-5BA6-6EFEB4687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131136"/>
              </p:ext>
            </p:extLst>
          </p:nvPr>
        </p:nvGraphicFramePr>
        <p:xfrm>
          <a:off x="918589" y="1356085"/>
          <a:ext cx="4960076" cy="393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78A0D78-7ED1-C4D7-7E9D-D36A64FE84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517142"/>
              </p:ext>
            </p:extLst>
          </p:nvPr>
        </p:nvGraphicFramePr>
        <p:xfrm>
          <a:off x="6313336" y="1356086"/>
          <a:ext cx="5120639" cy="393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4" y="268448"/>
            <a:ext cx="7200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01.08.2024г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5D871E4B-2322-94DD-426B-CA7E76F6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73" y="5372919"/>
            <a:ext cx="10899870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на 01.08.2024 г. – </a:t>
            </a:r>
            <a:r>
              <a:rPr kumimoji="0" lang="ru-RU" sz="12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38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3 787 млн. тенге,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1 386  млн.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E75BE81-DCB3-60E5-6C75-961890B237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462923"/>
              </p:ext>
            </p:extLst>
          </p:nvPr>
        </p:nvGraphicFramePr>
        <p:xfrm>
          <a:off x="485030" y="1427910"/>
          <a:ext cx="5168347" cy="380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52CFAD9-797E-A7A0-DE00-8EA8F53E91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35939"/>
              </p:ext>
            </p:extLst>
          </p:nvPr>
        </p:nvGraphicFramePr>
        <p:xfrm>
          <a:off x="6154311" y="1427910"/>
          <a:ext cx="5166832" cy="380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6" y="107752"/>
            <a:ext cx="11016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01.08.2024г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86906" y="5521232"/>
            <a:ext cx="11016754" cy="831941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en-US" altLang="en-US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АО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kk-KZ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</a:t>
            </a:r>
            <a:r>
              <a:rPr lang="en-US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ForteBank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kk-KZ" altLang="en-US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«Банк Центр Кредит», АО 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Евразийский банк»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46D76391-DB71-2F0A-371E-4336CBB9A5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871028"/>
              </p:ext>
            </p:extLst>
          </p:nvPr>
        </p:nvGraphicFramePr>
        <p:xfrm>
          <a:off x="628153" y="1633000"/>
          <a:ext cx="5152445" cy="379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0A47AE7-5EAD-CD9C-ED9B-0B3AB8CB56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794204"/>
              </p:ext>
            </p:extLst>
          </p:nvPr>
        </p:nvGraphicFramePr>
        <p:xfrm>
          <a:off x="5995283" y="1633000"/>
          <a:ext cx="5258381" cy="379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1028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latin typeface="Century Gothic" panose="020B0502020202020204" pitchFamily="34" charset="0"/>
              </a:rPr>
              <a:t>Профинансированные проекты в разрезе отраслей под Гарантию Фонда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01.08.2024г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6721" y="5659485"/>
            <a:ext cx="11289030" cy="58882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1 378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105,5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46,2  млрд. тенге. 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627973"/>
              </p:ext>
            </p:extLst>
          </p:nvPr>
        </p:nvGraphicFramePr>
        <p:xfrm>
          <a:off x="492981" y="970059"/>
          <a:ext cx="11012556" cy="4595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8432</TotalTime>
  <Words>508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Кунанбаева</cp:lastModifiedBy>
  <cp:revision>213</cp:revision>
  <cp:lastPrinted>2024-08-14T11:25:15Z</cp:lastPrinted>
  <dcterms:created xsi:type="dcterms:W3CDTF">2023-03-01T03:39:42Z</dcterms:created>
  <dcterms:modified xsi:type="dcterms:W3CDTF">2024-08-14T11:45:23Z</dcterms:modified>
</cp:coreProperties>
</file>